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79" r:id="rId2"/>
  </p:sldMasterIdLst>
  <p:notesMasterIdLst>
    <p:notesMasterId r:id="rId28"/>
  </p:notesMasterIdLst>
  <p:sldIdLst>
    <p:sldId id="257" r:id="rId3"/>
    <p:sldId id="342" r:id="rId4"/>
    <p:sldId id="293" r:id="rId5"/>
    <p:sldId id="294" r:id="rId6"/>
    <p:sldId id="341" r:id="rId7"/>
    <p:sldId id="346" r:id="rId8"/>
    <p:sldId id="332" r:id="rId9"/>
    <p:sldId id="333" r:id="rId10"/>
    <p:sldId id="344" r:id="rId11"/>
    <p:sldId id="306" r:id="rId12"/>
    <p:sldId id="329" r:id="rId13"/>
    <p:sldId id="312" r:id="rId14"/>
    <p:sldId id="313" r:id="rId15"/>
    <p:sldId id="315" r:id="rId16"/>
    <p:sldId id="319" r:id="rId17"/>
    <p:sldId id="321" r:id="rId18"/>
    <p:sldId id="317" r:id="rId19"/>
    <p:sldId id="316" r:id="rId20"/>
    <p:sldId id="314" r:id="rId21"/>
    <p:sldId id="318" r:id="rId22"/>
    <p:sldId id="302" r:id="rId23"/>
    <p:sldId id="320" r:id="rId24"/>
    <p:sldId id="323" r:id="rId25"/>
    <p:sldId id="345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8" autoAdjust="0"/>
    <p:restoredTop sz="94660"/>
  </p:normalViewPr>
  <p:slideViewPr>
    <p:cSldViewPr snapToGrid="0">
      <p:cViewPr>
        <p:scale>
          <a:sx n="87" d="100"/>
          <a:sy n="87" d="100"/>
        </p:scale>
        <p:origin x="-115" y="-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45107-2F5F-4C97-A0DD-FEC1F568D09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7529-3E7F-4A4F-99D9-50B587F2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6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6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1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3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9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7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6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4832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3117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81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322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90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81" y="3055625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81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9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8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6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6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3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5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5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3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6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6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2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2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6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6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6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1689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2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61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5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7" y="351414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32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4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848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6471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74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5759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927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97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73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76846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D2E4F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B0DDE6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9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12.05.2025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7" y="5876418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82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3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2" y="408376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ege.rustest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116" y="3414510"/>
            <a:ext cx="986362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ГИА-11 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81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12" y="0"/>
            <a:ext cx="2528888" cy="2528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57cf1d5-c536-578a-bbb4-08bc10a536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22" y="0"/>
            <a:ext cx="3964878" cy="2375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97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проходные баллы ЕГЭ для поступления необходимо смотреть на сайте ВУЗа, в который планируете поступать.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4376067"/>
            <a:ext cx="2923504" cy="2105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9" y="104773"/>
            <a:ext cx="2209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72" y="408379"/>
            <a:ext cx="11014229" cy="136327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можно получить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баллы при поступлении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Итоговое сочинение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•Аттестат с отличием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•Диплом СПО с отличием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•Волонтерская деятельность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•Портфолио личных достижений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•Значок ГТО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Подробнее на сайтах ВУЗов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9" y="104773"/>
            <a:ext cx="2209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7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проходит ЕГЭ?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364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8" y="759855"/>
            <a:ext cx="6965655" cy="37673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базе СОШ №2 и СОШ №8 </a:t>
            </a:r>
            <a:r>
              <a:rPr lang="ru-RU" dirty="0" err="1" smtClean="0">
                <a:solidFill>
                  <a:srgbClr val="C00000"/>
                </a:solidFill>
              </a:rPr>
              <a:t>г.Моздока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ЕГЭ 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5363" y="4110197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190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49" y="170021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141" y="1740562"/>
            <a:ext cx="7179457" cy="4982215"/>
          </a:xfrm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 – математика профильного уровня, физика, литература, информатика, биология;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30 минут – русский язык, обществознание;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минут – иностранный язык ( английский , французский, немецкий, испанский +17 минут раздела Говорение);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– математика базового уровня, история география, китайский язык ( + 14 минут раздел «Говорение» )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9" y="104773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" y="113167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7"/>
            <a:ext cx="10875693" cy="4660243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4881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9133" y="5420389"/>
            <a:ext cx="2049435" cy="1431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499534"/>
            <a:ext cx="11030755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участника за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порядка ГИА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3" y="1856467"/>
            <a:ext cx="11416607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ЕГЭ 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98" y="21690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583" y="937934"/>
            <a:ext cx="12022420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Видеозаписи проведения экзамена в аудитории просматриваются не только в ходе, но  и по завершении экзамена. В случае обнаружения использования  запрещенных средств результаты экзамены могут быть аннулированы и после их объявления.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Грубейшим нарушением Порядка проведения ГИА -11 является опубликование в социальных сетях КИМ или его фрагмента. Обнаружение таковых неизбежно влечет аннулирование результата.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На федеральном уровне в целях осуществления контроля за использованием КИМ и пресечения случаев разглашения информации, содержащейся в КИМ, </a:t>
            </a:r>
            <a:r>
              <a:rPr lang="ru-RU" sz="1800" b="1" dirty="0" err="1">
                <a:solidFill>
                  <a:srgbClr val="002060"/>
                </a:solidFill>
              </a:rPr>
              <a:t>Рособрнадзором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создается группа</a:t>
            </a:r>
            <a:r>
              <a:rPr lang="ru-RU" sz="1800" b="1" dirty="0">
                <a:solidFill>
                  <a:srgbClr val="002060"/>
                </a:solidFill>
              </a:rPr>
              <a:t>, осуществляющая мониторинг информационно-телекоммуникационной сети "Интернет" на предмет размещения там информации, содержащейся в КИМ (далее - группа мониторинга), которая занимается проверкой сайтов, размещенных в информационно-телекоммуникационной сети "Интернет", на предмет размещения в них в период подготовки и проведения ГИА информации, содержащейся в КИМ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В случае выявления материала, потенциально схожего с информацией, содержащейся в КИМ, группа мониторинга с помощью специального программного обеспечения и данных, полученных из федеральной информационной системы, </a:t>
            </a:r>
            <a:r>
              <a:rPr lang="ru-RU" sz="1800" b="1" dirty="0" smtClean="0">
                <a:solidFill>
                  <a:srgbClr val="002060"/>
                </a:solidFill>
              </a:rPr>
              <a:t>устанавливает принадлежность КИМ конкретному участнику посредством защитных знаков, расположенных по всему полю КИМ.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К административной ответственности в виде штрафа привлекаются в таком случае не только  участники, но и организаторы  в аудитории, в которой проводился экзамен.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6" y="216198"/>
            <a:ext cx="10772775" cy="74971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в ППЭ соблюдения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1" y="1182114"/>
            <a:ext cx="7514307" cy="4922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устанавливаются средства подавления сотовой связи, прошедшие регистрацию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видеонаблюдение с трансляцией в штабе и на сайте «Смотри ЕГЭ».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сайту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ЕГЭ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имеют представители Рособрнадзора, Министерства  образования и науки и зарегистрированные и аккредитованные онлайн общественные наблюдатели.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97600" y="2140004"/>
            <a:ext cx="5384800" cy="3565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19" y="219565"/>
            <a:ext cx="2072247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58" y="2424526"/>
            <a:ext cx="2534260" cy="19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6" y="151809"/>
            <a:ext cx="10772775" cy="10340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</a:t>
            </a:r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</a:t>
            </a:r>
            <a:b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4846" y="808036"/>
            <a:ext cx="5592807" cy="468306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чернилами черного цвета;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-математика, физика, география; 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химия, физика, география; 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-география)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(для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со штампом ОО </a:t>
            </a:r>
          </a:p>
          <a:p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4843" y="51661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Листы бумаги для черновиков со штампом образовательной организации, на базе которой организован ППЭ и КИМ не проверяются и записи в них не учитываются при обработке экзаменационной работы.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8400" y="195167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личные вещи участники экзамена обязаны оставить в специально выделенном месте (помещении) для хранения личных вещей участников экзамена в здании (комплексе зданий), где расположен ППЭ. 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8" y="34512"/>
            <a:ext cx="10772775" cy="82699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9"/>
            <a:ext cx="6551139" cy="521467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5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распечатывания 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распечатывания и инструктажа не 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89" y="318538"/>
            <a:ext cx="10780776" cy="762123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Допуск к итоговой аттестации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987" y="2066588"/>
            <a:ext cx="9226296" cy="164592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	Основная </a:t>
            </a:r>
            <a:r>
              <a:rPr lang="ru-RU" i="1" dirty="0"/>
              <a:t>дата – первая среда декабря – </a:t>
            </a:r>
            <a:r>
              <a:rPr lang="ru-RU" i="1" dirty="0" smtClean="0">
                <a:solidFill>
                  <a:srgbClr val="FF0000"/>
                </a:solidFill>
              </a:rPr>
              <a:t>4 </a:t>
            </a:r>
            <a:r>
              <a:rPr lang="ru-RU" i="1" dirty="0">
                <a:solidFill>
                  <a:srgbClr val="FF0000"/>
                </a:solidFill>
              </a:rPr>
              <a:t>декабря </a:t>
            </a:r>
            <a:r>
              <a:rPr lang="ru-RU" i="1" dirty="0" smtClean="0">
                <a:solidFill>
                  <a:srgbClr val="FF0000"/>
                </a:solidFill>
              </a:rPr>
              <a:t>2024 г.;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/>
              <a:t>	Дополнительная дата - первая среда февраля – </a:t>
            </a:r>
            <a:r>
              <a:rPr lang="ru-RU" i="1" dirty="0" smtClean="0">
                <a:solidFill>
                  <a:srgbClr val="FF0000"/>
                </a:solidFill>
              </a:rPr>
              <a:t>5 февраля 2025 г.;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/>
              <a:t>	Дополнительная дата – вторая среда апреля – </a:t>
            </a:r>
            <a:r>
              <a:rPr lang="ru-RU" i="1" dirty="0" smtClean="0">
                <a:solidFill>
                  <a:srgbClr val="FF0000"/>
                </a:solidFill>
              </a:rPr>
              <a:t>9 </a:t>
            </a:r>
            <a:r>
              <a:rPr lang="ru-RU" i="1" dirty="0">
                <a:solidFill>
                  <a:srgbClr val="FF0000"/>
                </a:solidFill>
              </a:rPr>
              <a:t>апреля </a:t>
            </a:r>
            <a:r>
              <a:rPr lang="ru-RU" i="1" dirty="0" smtClean="0">
                <a:solidFill>
                  <a:srgbClr val="FF0000"/>
                </a:solidFill>
              </a:rPr>
              <a:t>2025 г.</a:t>
            </a:r>
            <a:endParaRPr lang="ru-RU" i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8693" y="0"/>
            <a:ext cx="3493311" cy="1548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7637" y="1520921"/>
            <a:ext cx="10111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53535"/>
                </a:solidFill>
                <a:latin typeface="Roboto"/>
              </a:rPr>
              <a:t>Итоговое сочинение </a:t>
            </a:r>
            <a:r>
              <a:rPr lang="ru-RU" b="1" dirty="0" smtClean="0">
                <a:solidFill>
                  <a:srgbClr val="353535"/>
                </a:solidFill>
                <a:latin typeface="Roboto"/>
              </a:rPr>
              <a:t>  </a:t>
            </a:r>
            <a:r>
              <a:rPr lang="ru-RU" b="1" dirty="0">
                <a:solidFill>
                  <a:srgbClr val="353535"/>
                </a:solidFill>
                <a:latin typeface="Roboto"/>
              </a:rPr>
              <a:t>является обязательным условием для допуска к </a:t>
            </a:r>
            <a:r>
              <a:rPr lang="ru-RU" b="1" dirty="0" smtClean="0">
                <a:solidFill>
                  <a:srgbClr val="353535"/>
                </a:solidFill>
                <a:latin typeface="Roboto"/>
              </a:rPr>
              <a:t>ГИА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7029" y="1873828"/>
            <a:ext cx="1704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53257" y="5043055"/>
            <a:ext cx="1590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17967" y="4764962"/>
            <a:ext cx="8849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prstClr val="black"/>
                </a:solidFill>
              </a:rPr>
              <a:t>Годовые оценки учащегося по всем общеобразовательным дисциплинам за 10-11 классы должны быть только положительными (не ниже тройки)</a:t>
            </a:r>
            <a:endParaRPr lang="ru-RU" sz="2200" i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3785" y="3761892"/>
            <a:ext cx="10111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53535"/>
                </a:solidFill>
                <a:latin typeface="Roboto"/>
              </a:rPr>
              <a:t>Отсутствие академической задолженности по всем предметам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30" name="AutoShape 6" descr="https://top-fon.com/uploads/posts/2023-01/1674805479_top-fon-com-p-zelenaya-galochka-dlya-prezentatsii-bez-fo-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2" name="AutoShape 8" descr="https://top-fon.com/uploads/posts/2023-01/1674805479_top-fon-com-p-zelenaya-galochka-dlya-prezentatsii-bez-fo-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973" y="1330042"/>
            <a:ext cx="699523" cy="696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465" y="3685314"/>
            <a:ext cx="699523" cy="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3" y="333279"/>
            <a:ext cx="9618240" cy="1215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Ознакомление с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результатами ЕГЭ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715501"/>
            <a:ext cx="10262893" cy="462711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</a:t>
            </a:r>
            <a:r>
              <a:rPr lang="ru-RU" sz="2600" dirty="0" smtClean="0">
                <a:solidFill>
                  <a:srgbClr val="002060"/>
                </a:solidFill>
              </a:rPr>
              <a:t>после завершения обработки на федеральном уровне и передачи в субъект  </a:t>
            </a:r>
            <a:r>
              <a:rPr lang="ru-RU" sz="2600" b="1" dirty="0" smtClean="0">
                <a:solidFill>
                  <a:srgbClr val="002060"/>
                </a:solidFill>
              </a:rPr>
              <a:t>утверждаются </a:t>
            </a:r>
            <a:r>
              <a:rPr lang="ru-RU" sz="2600" dirty="0">
                <a:solidFill>
                  <a:srgbClr val="002060"/>
                </a:solidFill>
              </a:rPr>
              <a:t>председателем ГЭК.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утверждения 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передаются в образовательные организации </a:t>
            </a:r>
            <a:r>
              <a:rPr lang="ru-RU" sz="2600" dirty="0">
                <a:solidFill>
                  <a:srgbClr val="002060"/>
                </a:solidFill>
              </a:rPr>
              <a:t>для последующего ознакомления участников экзамена с полученными ими результатами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Ознакомление участников экзамена </a:t>
            </a:r>
            <a:r>
              <a:rPr lang="ru-RU" sz="2600" dirty="0">
                <a:solidFill>
                  <a:srgbClr val="002060"/>
                </a:solidFill>
              </a:rPr>
              <a:t>с утвержденными председателем ГЭК результатами ЕГЭ по учебному предмету осуществляется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со дня </a:t>
            </a:r>
            <a:r>
              <a:rPr lang="ru-RU" sz="2600" dirty="0">
                <a:solidFill>
                  <a:srgbClr val="002060"/>
                </a:solidFill>
              </a:rPr>
              <a:t>их передачи в образовательные организации.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Указанный </a:t>
            </a:r>
            <a:r>
              <a:rPr lang="ru-RU" sz="2600" dirty="0">
                <a:solidFill>
                  <a:srgbClr val="002060"/>
                </a:solidFill>
              </a:rPr>
              <a:t>день считается официальным днем объявления результатов.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Результаты </a:t>
            </a:r>
            <a:r>
              <a:rPr lang="ru-RU" sz="2600" dirty="0">
                <a:solidFill>
                  <a:srgbClr val="002060"/>
                </a:solidFill>
              </a:rPr>
              <a:t>ЕГЭ при приеме на обучение по программам </a:t>
            </a:r>
            <a:r>
              <a:rPr lang="ru-RU" sz="2600" dirty="0" err="1">
                <a:solidFill>
                  <a:srgbClr val="002060"/>
                </a:solidFill>
              </a:rPr>
              <a:t>бакалавриата</a:t>
            </a:r>
            <a:r>
              <a:rPr lang="ru-RU" sz="2600" dirty="0">
                <a:solidFill>
                  <a:srgbClr val="002060"/>
                </a:solidFill>
              </a:rPr>
              <a:t> и программам </a:t>
            </a:r>
            <a:r>
              <a:rPr lang="ru-RU" sz="2600" dirty="0" err="1">
                <a:solidFill>
                  <a:srgbClr val="002060"/>
                </a:solidFill>
              </a:rPr>
              <a:t>специалитета</a:t>
            </a:r>
            <a:r>
              <a:rPr lang="ru-RU" sz="2600" dirty="0">
                <a:solidFill>
                  <a:srgbClr val="002060"/>
                </a:solidFill>
              </a:rPr>
              <a:t> действительны четыре года, следующих за годом получения таких результатов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Образы бланков опубликовываются на официальном информационном портале ЕГЭ (см. следующий слайд).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375" y="329276"/>
            <a:ext cx="10780776" cy="68355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2601" y="2351128"/>
            <a:ext cx="5974976" cy="42379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Официальное ознакомление проводится в школе под подпись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2829"/>
            <a:ext cx="55626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64026" y="1463115"/>
            <a:ext cx="537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https://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checkege.rustest.ru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" y="34026"/>
            <a:ext cx="10772775" cy="11879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   имеет право подать 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апелляцию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нарушении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Порядка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проведения ГИА и (или) о несогласии с выставленными баллами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5437" y="1047401"/>
            <a:ext cx="4214555" cy="55429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C00000"/>
                </a:solidFill>
              </a:rPr>
              <a:t>Апелляцию о нарушении </a:t>
            </a:r>
            <a:r>
              <a:rPr lang="ru-RU" sz="2000" b="1" dirty="0">
                <a:solidFill>
                  <a:srgbClr val="FF000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п</a:t>
            </a:r>
            <a:r>
              <a:rPr lang="ru-RU" sz="1800" b="1" dirty="0">
                <a:solidFill>
                  <a:srgbClr val="C00000"/>
                </a:solidFill>
              </a:rPr>
              <a:t>роведения ГИА </a:t>
            </a:r>
            <a:r>
              <a:rPr lang="ru-RU" sz="1800" dirty="0">
                <a:solidFill>
                  <a:srgbClr val="002060"/>
                </a:solidFill>
              </a:rPr>
              <a:t>участник экзамена подает в день проведения экзамена члену ГЭК, </a:t>
            </a:r>
            <a:r>
              <a:rPr lang="ru-RU" sz="1800" b="1" dirty="0">
                <a:solidFill>
                  <a:srgbClr val="002060"/>
                </a:solidFill>
              </a:rPr>
              <a:t>не покидая ППЭ.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При </a:t>
            </a:r>
            <a:r>
              <a:rPr lang="ru-RU" sz="1800" b="1" dirty="0">
                <a:solidFill>
                  <a:srgbClr val="002060"/>
                </a:solidFill>
              </a:rPr>
              <a:t>удовлетворении апелляции результат экзамена, по процедуре которого участником экзамена была подана апелляция, аннулируется и участнику экзамена предоставляется </a:t>
            </a:r>
            <a:r>
              <a:rPr lang="ru-RU" sz="2000" b="1" dirty="0">
                <a:solidFill>
                  <a:srgbClr val="002060"/>
                </a:solidFill>
              </a:rPr>
              <a:t>возможность сдать экзамен по учебному предмету в иной день, предусмотренный единым расписанием проведения ЕГЭ.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7889" y="1134687"/>
            <a:ext cx="7232071" cy="56484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Апелляция о несогласии с выставленными баллами </a:t>
            </a:r>
            <a:r>
              <a:rPr lang="ru-RU" sz="2000" dirty="0">
                <a:solidFill>
                  <a:srgbClr val="002060"/>
                </a:solidFill>
              </a:rPr>
              <a:t>подается </a:t>
            </a:r>
            <a:r>
              <a:rPr lang="ru-RU" sz="2000" b="1" dirty="0">
                <a:solidFill>
                  <a:srgbClr val="002060"/>
                </a:solidFill>
              </a:rPr>
              <a:t>в течение двух рабочих дней после официального дня объявления результатов </a:t>
            </a:r>
            <a:r>
              <a:rPr lang="ru-RU" sz="2000" dirty="0">
                <a:solidFill>
                  <a:srgbClr val="002060"/>
                </a:solidFill>
              </a:rPr>
              <a:t>экзамена по соответствующему учебному предмету. Участники ГИА подают апелляцию о несогласии с выставленными баллами в образовательную организацию, которой они были допущены к </a:t>
            </a:r>
            <a:r>
              <a:rPr lang="ru-RU" sz="2000" dirty="0" smtClean="0">
                <a:solidFill>
                  <a:srgbClr val="002060"/>
                </a:solidFill>
              </a:rPr>
              <a:t>ГИА.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Комиссия </a:t>
            </a:r>
            <a:r>
              <a:rPr lang="ru-RU" sz="2000" dirty="0">
                <a:solidFill>
                  <a:srgbClr val="002060"/>
                </a:solidFill>
              </a:rPr>
              <a:t>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участником экзамена требований 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002060"/>
                </a:solidFill>
              </a:rPr>
              <a:t> и неправильным заполнением бланков ЕГЭ и ГВЭ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</a:rPr>
              <a:t>Апелляции </a:t>
            </a:r>
            <a:r>
              <a:rPr lang="ru-RU" sz="2100" dirty="0">
                <a:solidFill>
                  <a:srgbClr val="FF0000"/>
                </a:solidFill>
              </a:rPr>
              <a:t>о несогласии с выставленными баллами КЕГЭ </a:t>
            </a:r>
            <a:r>
              <a:rPr lang="ru-RU" sz="2000" dirty="0" smtClean="0">
                <a:solidFill>
                  <a:srgbClr val="FF0000"/>
                </a:solidFill>
              </a:rPr>
              <a:t>не рассматривается.</a:t>
            </a:r>
            <a:endParaRPr lang="ru-RU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rgbClr val="002060"/>
                </a:solidFill>
              </a:rPr>
              <a:t>Комиссия </a:t>
            </a:r>
            <a:r>
              <a:rPr lang="ru-RU" sz="2100" dirty="0">
                <a:solidFill>
                  <a:srgbClr val="002060"/>
                </a:solidFill>
              </a:rPr>
              <a:t>принимает решение об отклонении апелляции и сохранении выставленных баллов (отсутствие технических ошибок и ошибок оценивания экзаменационной работы) </a:t>
            </a:r>
            <a:r>
              <a:rPr lang="ru-RU" sz="2600" dirty="0">
                <a:solidFill>
                  <a:srgbClr val="002060"/>
                </a:solidFill>
              </a:rPr>
              <a:t>или</a:t>
            </a:r>
            <a:r>
              <a:rPr lang="ru-RU" sz="2100" dirty="0">
                <a:solidFill>
                  <a:srgbClr val="002060"/>
                </a:solidFill>
              </a:rPr>
              <a:t> об удовлетворении апелляции и изменении баллов (наличие технических ошибок и (или) ошибок оценивания экзаменационной работы). Баллы могут быть изменены как в сторону повышения, так и в сторону понижения.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Срок рассмотрения апелляций – 4 рабочих дня после завершения срока приема заявлений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9" y="499533"/>
            <a:ext cx="10772775" cy="114353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Выдача   аттестатов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После официального объявления результатов по обязательным предметам ЕГЭ – русский язык и математика.</a:t>
            </a:r>
          </a:p>
          <a:p>
            <a:r>
              <a:rPr lang="ru-RU" b="1" dirty="0" smtClean="0"/>
              <a:t>Претенденты на получение медали «За особые успехи в учении»  </a:t>
            </a:r>
            <a:r>
              <a:rPr lang="en-US" b="1" dirty="0" smtClean="0"/>
              <a:t>I  </a:t>
            </a:r>
            <a:r>
              <a:rPr lang="ru-RU" b="1" dirty="0" smtClean="0"/>
              <a:t>и </a:t>
            </a:r>
            <a:r>
              <a:rPr lang="en-US" b="1" dirty="0" smtClean="0"/>
              <a:t>II</a:t>
            </a:r>
            <a:r>
              <a:rPr lang="ru-RU" b="1" dirty="0" smtClean="0"/>
              <a:t> степеней получают аттестаты после получения всех результатов.</a:t>
            </a:r>
          </a:p>
          <a:p>
            <a:r>
              <a:rPr lang="ru-RU" b="1" dirty="0" smtClean="0"/>
              <a:t>Отметки в аттестат выставляются </a:t>
            </a:r>
            <a:r>
              <a:rPr lang="ru-RU" b="1" dirty="0"/>
              <a:t>по предметам, </a:t>
            </a:r>
            <a:r>
              <a:rPr lang="ru-RU" b="1" dirty="0" err="1"/>
              <a:t>изучавшимся</a:t>
            </a:r>
            <a:r>
              <a:rPr lang="ru-RU" b="1" dirty="0"/>
              <a:t> в 10-11 классах.</a:t>
            </a:r>
          </a:p>
          <a:p>
            <a:r>
              <a:rPr lang="ru-RU" b="1" dirty="0"/>
              <a:t>Расчет производится по шести оценкам: двум полугодовым и годовой за 10 и 11 классы. В аттестат ставится среднее арифметическое всех шести оценок, если число получилось дробное - округляют по правилам математического округления (простыми словами, 5 и более десятых - в большую сторону, 4 и менее - в меньшую)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225" y="127462"/>
            <a:ext cx="7618675" cy="7158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РОДИТЕЛЕЙ</a:t>
            </a:r>
            <a:endParaRPr lang="ru-RU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323" y="694485"/>
            <a:ext cx="8889356" cy="604198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экзаменационную пору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родителей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-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оптимальные комфортные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подготовки ребенка                                                                                                                 и не мешать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ему.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поддержка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реальная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а главное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ребенку успешно справиться с собственным волнением.</a:t>
            </a:r>
          </a:p>
          <a:p>
            <a:pPr algn="just">
              <a:lnSpc>
                <a:spcPct val="120000"/>
              </a:lnSpc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запугивайте ребенка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напоминайте ему о сложности и ответственности предстоящих экзаменов. Это не повышает мотивацию, а только создает эмоциональные барьеры, которые сам ребенок преодолеть не может.</a:t>
            </a:r>
          </a:p>
          <a:p>
            <a:pPr algn="just">
              <a:lnSpc>
                <a:spcPct val="120000"/>
              </a:lnSpc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скорректировать ожидания выпускника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Объясните: для хорошего результата совсем не обязательно отвечать на все вопросы ЕГЭ. Гораздо эффективнее спокойно дать ответы на те вопросы, которые он знает наверняка, чем переживать из-за нерешенных заданий.</a:t>
            </a:r>
          </a:p>
          <a:p>
            <a:pPr algn="just">
              <a:lnSpc>
                <a:spcPct val="120000"/>
              </a:lnSpc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результата экзамена, часто, щедро и от всей души говорите ему о том, что он (она) -самый(</a:t>
            </a:r>
            <a:r>
              <a:rPr lang="ru-RU" sz="7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любимый(</a:t>
            </a:r>
            <a:r>
              <a:rPr lang="ru-RU" sz="7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 что все у него (неё) в жизни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получится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Вера в успех, уверенность в своем ребенке, его возможностях, стимулирующая помощь в виде похвалы и одобрения очень важны!</a:t>
            </a:r>
          </a:p>
          <a:p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6679" y="127466"/>
            <a:ext cx="3026780" cy="1782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6679" y="4390716"/>
            <a:ext cx="3026780" cy="21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379" y="132953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>               </a:t>
            </a:r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здоровья    	и     терпения!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3" y="1169791"/>
            <a:ext cx="3929063" cy="2946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85" y="333823"/>
            <a:ext cx="8886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подачи заявлений на участие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 – 11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не позднее 1 февраля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(включительно)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125" y="1516969"/>
            <a:ext cx="10679323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получения аттестата выпускники текущего года сдают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предметы — русский язык и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математику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(базового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профильного уровня).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получения аттестата необходимо набрать баллы :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 – 24 балла,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профильная – 27 баллов / базовая – оценку «3».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предметы ЕГЭ участники сдают на добровольной основе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7" y="104779"/>
            <a:ext cx="2024063" cy="202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7" y="609606"/>
            <a:ext cx="9316673" cy="143814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     перечня выбранных предметов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9842" y="2266682"/>
            <a:ext cx="11435847" cy="4451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февраля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ГИА или изменении перечня выбранных предметов, формы ГИА принимаются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ГЭК РСО-Алани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у заявителя уважительных   причин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подтвержденных документально, не позднее чем за две недели до начала соответствующего экзамена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Поменять уровень математики можно без объяснения причин.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9" y="119061"/>
            <a:ext cx="1866900" cy="186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860" y="40845"/>
            <a:ext cx="10869909" cy="66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Расписание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ЕГЭ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5755" y="3024371"/>
            <a:ext cx="30258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663" y="1114427"/>
            <a:ext cx="5987415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                  </a:t>
            </a:r>
            <a:r>
              <a:rPr lang="ru-RU" sz="3200" b="1" dirty="0" smtClean="0">
                <a:solidFill>
                  <a:prstClr val="black"/>
                </a:solidFill>
              </a:rPr>
              <a:t>Основной период:</a:t>
            </a:r>
          </a:p>
          <a:p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23 мая </a:t>
            </a:r>
            <a:r>
              <a:rPr lang="ru-RU" sz="2000" dirty="0">
                <a:solidFill>
                  <a:prstClr val="black"/>
                </a:solidFill>
              </a:rPr>
              <a:t>(пятница) - история, литература, химия;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27 мая </a:t>
            </a:r>
            <a:r>
              <a:rPr lang="ru-RU" sz="2000" dirty="0">
                <a:solidFill>
                  <a:prstClr val="black"/>
                </a:solidFill>
              </a:rPr>
              <a:t>(вторник) - математика базового и профильного уровней;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30 мая </a:t>
            </a:r>
            <a:r>
              <a:rPr lang="ru-RU" sz="2000" dirty="0">
                <a:solidFill>
                  <a:prstClr val="black"/>
                </a:solidFill>
              </a:rPr>
              <a:t>(пятница) - русский язык;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2 июня </a:t>
            </a:r>
            <a:r>
              <a:rPr lang="ru-RU" sz="2000" dirty="0">
                <a:solidFill>
                  <a:prstClr val="black"/>
                </a:solidFill>
              </a:rPr>
              <a:t>(понедельник) - обществознание, физика;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5 июня </a:t>
            </a:r>
            <a:r>
              <a:rPr lang="ru-RU" sz="2000" dirty="0">
                <a:solidFill>
                  <a:prstClr val="black"/>
                </a:solidFill>
              </a:rPr>
              <a:t>(четверг) - биология, география, иностранные языки (письменная часть);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10 июня </a:t>
            </a:r>
            <a:r>
              <a:rPr lang="ru-RU" sz="2000" dirty="0">
                <a:solidFill>
                  <a:prstClr val="black"/>
                </a:solidFill>
              </a:rPr>
              <a:t>(вторник) - иностранные (устная часть), информатика;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11 июня </a:t>
            </a:r>
            <a:r>
              <a:rPr lang="ru-RU" sz="2000" dirty="0">
                <a:solidFill>
                  <a:prstClr val="black"/>
                </a:solidFill>
              </a:rPr>
              <a:t>(среда) - иностранные языки (устная часть), информатика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1151080"/>
            <a:ext cx="6096000" cy="40703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        </a:t>
            </a:r>
            <a:r>
              <a:rPr lang="ru-RU" sz="2800" b="1" dirty="0" smtClean="0">
                <a:solidFill>
                  <a:prstClr val="black"/>
                </a:solidFill>
              </a:rPr>
              <a:t>Резервные дни основного периода:</a:t>
            </a:r>
          </a:p>
          <a:p>
            <a:endParaRPr lang="ru-RU" sz="1050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16 июня </a:t>
            </a:r>
            <a:r>
              <a:rPr lang="ru-RU" sz="2000" dirty="0">
                <a:solidFill>
                  <a:prstClr val="black"/>
                </a:solidFill>
              </a:rPr>
              <a:t>(понедельник) - география, литература, обществознание, физика;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17 июня </a:t>
            </a:r>
            <a:r>
              <a:rPr lang="ru-RU" sz="2000" dirty="0">
                <a:solidFill>
                  <a:prstClr val="black"/>
                </a:solidFill>
              </a:rPr>
              <a:t>(вторник) - русский язык;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18 июня </a:t>
            </a:r>
            <a:r>
              <a:rPr lang="ru-RU" sz="2000" dirty="0">
                <a:solidFill>
                  <a:prstClr val="black"/>
                </a:solidFill>
              </a:rPr>
              <a:t>(среда) - иностранные языки (устная часть), история, химия;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19 июня </a:t>
            </a:r>
            <a:r>
              <a:rPr lang="ru-RU" sz="2000" dirty="0">
                <a:solidFill>
                  <a:prstClr val="black"/>
                </a:solidFill>
              </a:rPr>
              <a:t>(четверг) - биология, иностранные языки (письменная часть), информатика;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20 июня </a:t>
            </a:r>
            <a:r>
              <a:rPr lang="ru-RU" sz="2000" dirty="0">
                <a:solidFill>
                  <a:prstClr val="black"/>
                </a:solidFill>
              </a:rPr>
              <a:t>(пятница) - математика базового и профильного уровней;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23 июня </a:t>
            </a:r>
            <a:r>
              <a:rPr lang="ru-RU" sz="2000" dirty="0">
                <a:solidFill>
                  <a:prstClr val="black"/>
                </a:solidFill>
              </a:rPr>
              <a:t>(понедельник) - все учебные предметы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1044" y="5794364"/>
            <a:ext cx="10869909" cy="918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и 4 ИЮЛЯ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дни для пересдачи одного из предметов ЕГЭ по выбору выпускника</a:t>
            </a:r>
            <a:endParaRPr lang="ru-RU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latin typeface="Bookman Old Style"/>
                <a:ea typeface="Calibri"/>
                <a:cs typeface="Times New Roman"/>
              </a:rPr>
              <a:t>Распределение обучающихся 11-го класса МБОУ СОШ № 1 с углубленным изучением английского языка г. Моздока </a:t>
            </a:r>
            <a:r>
              <a:rPr lang="ru-RU" sz="16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FF0000"/>
                </a:solidFill>
                <a:latin typeface="Bookman Old Style"/>
                <a:ea typeface="Calibri"/>
                <a:cs typeface="Times New Roman"/>
              </a:rPr>
              <a:t>по пунктам ППЭ (ЕГЭ).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835576"/>
              </p:ext>
            </p:extLst>
          </p:nvPr>
        </p:nvGraphicFramePr>
        <p:xfrm>
          <a:off x="1793632" y="1644165"/>
          <a:ext cx="7588176" cy="4989195"/>
        </p:xfrm>
        <a:graphic>
          <a:graphicData uri="http://schemas.openxmlformats.org/drawingml/2006/table">
            <a:tbl>
              <a:tblPr firstRow="1" firstCol="1" bandRow="1"/>
              <a:tblGrid>
                <a:gridCol w="553914"/>
                <a:gridCol w="874414"/>
                <a:gridCol w="2833926"/>
                <a:gridCol w="1767079"/>
                <a:gridCol w="1558843"/>
              </a:tblGrid>
              <a:tr h="532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23.05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23.05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6+1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23.05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27.05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математика профиль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27.05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математика база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17+1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30.05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28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02.06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02.06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05.06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05.06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английский язык (письменно)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6+1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10.06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 (устно)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6+1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10.06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СОШ №2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01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Медаль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 особые успехи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учении»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вручается лицам,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имеющим итоговые оценки успеваемости «отлично» по всем учебным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предметам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успешно прошедшим государственную итоговую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аттестацию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(без учета результатов, полученных при прохождении повторно ГИА)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набравшим: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менее 70 баллов на едином государственном экзамене (далее – ЕГЭ)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учебному предмету «Русский язык»;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менее 70 баллов на ЕГЭ по одному из сдаваемых учебных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7" y="104779"/>
            <a:ext cx="2024063" cy="202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8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74" y="374923"/>
            <a:ext cx="11014229" cy="103942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Медаль «За особые успехи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учении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-вручается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выпускникам, имеющим по всем учебным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предметам итоговые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оценки успеваемости «отлично» и не более двух оценок «хорошо»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успешно прошедшим ГИА (без учета результатов, полученных при прохождении повторно ГИА) и набравшим: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не менее 60 баллов на ЕГЭ по учебному предмету «Русский язык»; 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не менее 60 баллов на ЕГЭ по одному из сдаваемых учебных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предметов.</a:t>
            </a: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При утрате медалей их дубликаты не выдаются.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7" y="104779"/>
            <a:ext cx="2024063" cy="202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0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7" y="110334"/>
            <a:ext cx="11055927" cy="97597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Требуемые баллы для поступления в ВУЗ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5207" y="953319"/>
            <a:ext cx="5070764" cy="723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Минимальное количество баллов, установленных Рособрнадзором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739" y="1636784"/>
            <a:ext cx="6500815" cy="505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3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1229</TotalTime>
  <Words>2225</Words>
  <Application>Microsoft Office PowerPoint</Application>
  <PresentationFormat>Произвольный</PresentationFormat>
  <Paragraphs>220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Метрополия</vt:lpstr>
      <vt:lpstr>Аптека</vt:lpstr>
      <vt:lpstr> Организация и проведение ГИА-11  в 2025 г.</vt:lpstr>
      <vt:lpstr>Допуск к итоговой аттестации </vt:lpstr>
      <vt:lpstr>Презентация PowerPoint</vt:lpstr>
      <vt:lpstr>Изменение      перечня выбранных предметов</vt:lpstr>
      <vt:lpstr> Расписание проведения ЕГЭ в 2025 г.</vt:lpstr>
      <vt:lpstr>Распределение обучающихся 11-го класса МБОУ СОШ № 1 с углубленным изучением английского языка г. Моздока  по пунктам ППЭ (ЕГЭ).</vt:lpstr>
      <vt:lpstr>Медаль  «За особые успехи  в учении»  I  степени</vt:lpstr>
      <vt:lpstr>Медаль «За особые успехи  в учении»  II степени </vt:lpstr>
      <vt:lpstr>Требуемые баллы для поступления в ВУЗ</vt:lpstr>
      <vt:lpstr>Внимание! </vt:lpstr>
      <vt:lpstr>Как можно получить  дополнительные баллы при поступлении  </vt:lpstr>
      <vt:lpstr>Как проходит ЕГЭ? Правила и процедуры</vt:lpstr>
      <vt:lpstr> Продолжительность ЕГЭ </vt:lpstr>
      <vt:lpstr>В день проведения экзамена запрещается</vt:lpstr>
      <vt:lpstr> Удаление участника за   нарушения порядка ГИА  </vt:lpstr>
      <vt:lpstr>Внимание! </vt:lpstr>
      <vt:lpstr>Контроль в ППЭ соблюдения  Порядка ГИА </vt:lpstr>
      <vt:lpstr> Разрешенные предметы: </vt:lpstr>
      <vt:lpstr>Проведение в аудитории ППЭ</vt:lpstr>
      <vt:lpstr>Ознакомление с результатами ЕГЭ </vt:lpstr>
      <vt:lpstr>Сервис проверки результатов ЕГЭ </vt:lpstr>
      <vt:lpstr>Участник   имеет право подать апелляцию о нарушении Порядка  проведения ГИА и (или) о несогласии с выставленными баллами</vt:lpstr>
      <vt:lpstr>Выдача   аттестатов</vt:lpstr>
      <vt:lpstr>ПОВЕДЕНИЕ РОДИТЕЛЕЙ</vt:lpstr>
      <vt:lpstr>   Детям                     Родителям                             здоровья     и     терпения!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User</cp:lastModifiedBy>
  <cp:revision>97</cp:revision>
  <dcterms:created xsi:type="dcterms:W3CDTF">2021-10-08T09:00:59Z</dcterms:created>
  <dcterms:modified xsi:type="dcterms:W3CDTF">2025-05-12T13:24:43Z</dcterms:modified>
</cp:coreProperties>
</file>